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70" r:id="rId3"/>
    <p:sldId id="275" r:id="rId4"/>
    <p:sldId id="276" r:id="rId5"/>
    <p:sldId id="277" r:id="rId6"/>
    <p:sldId id="289" r:id="rId7"/>
    <p:sldId id="279" r:id="rId8"/>
    <p:sldId id="280" r:id="rId9"/>
    <p:sldId id="311" r:id="rId10"/>
    <p:sldId id="312" r:id="rId11"/>
    <p:sldId id="278" r:id="rId12"/>
    <p:sldId id="305" r:id="rId13"/>
    <p:sldId id="306" r:id="rId14"/>
    <p:sldId id="281" r:id="rId15"/>
    <p:sldId id="282" r:id="rId16"/>
    <p:sldId id="283" r:id="rId17"/>
    <p:sldId id="307" r:id="rId18"/>
    <p:sldId id="308" r:id="rId19"/>
    <p:sldId id="284" r:id="rId20"/>
    <p:sldId id="285" r:id="rId21"/>
    <p:sldId id="303" r:id="rId22"/>
    <p:sldId id="313" r:id="rId23"/>
    <p:sldId id="314" r:id="rId24"/>
    <p:sldId id="315" r:id="rId25"/>
    <p:sldId id="309" r:id="rId26"/>
    <p:sldId id="286" r:id="rId27"/>
    <p:sldId id="310" r:id="rId28"/>
    <p:sldId id="287" r:id="rId29"/>
    <p:sldId id="302" r:id="rId30"/>
    <p:sldId id="288" r:id="rId31"/>
    <p:sldId id="316" r:id="rId32"/>
    <p:sldId id="317" r:id="rId33"/>
    <p:sldId id="290" r:id="rId34"/>
    <p:sldId id="291" r:id="rId35"/>
    <p:sldId id="292" r:id="rId36"/>
    <p:sldId id="304" r:id="rId37"/>
    <p:sldId id="293" r:id="rId38"/>
    <p:sldId id="295" r:id="rId39"/>
    <p:sldId id="296" r:id="rId40"/>
    <p:sldId id="318" r:id="rId41"/>
    <p:sldId id="297" r:id="rId42"/>
    <p:sldId id="298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48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07CAC-C26B-42E0-91CD-6FE9D13FBCE9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BC6E0-99D3-4414-B24B-D17147CF1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3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BC6E0-99D3-4414-B24B-D17147CF16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99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8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92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5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5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0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3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0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1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EEC52-8D9E-4237-865F-BE356F57FB9F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9FFB1-B450-498A-8DB4-762ECDA8D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4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Yazılım</a:t>
            </a:r>
            <a:r>
              <a:rPr lang="en-US" dirty="0" smtClean="0"/>
              <a:t> </a:t>
            </a:r>
            <a:r>
              <a:rPr lang="en-US" dirty="0" err="1" smtClean="0"/>
              <a:t>Geli</a:t>
            </a:r>
            <a:r>
              <a:rPr lang="tr-TR" dirty="0" smtClean="0"/>
              <a:t>ş</a:t>
            </a:r>
            <a:r>
              <a:rPr lang="en-US" dirty="0" err="1" smtClean="0"/>
              <a:t>tirme</a:t>
            </a:r>
            <a:r>
              <a:rPr lang="en-US" dirty="0" smtClean="0"/>
              <a:t> </a:t>
            </a:r>
            <a:r>
              <a:rPr lang="en-US" dirty="0" err="1" smtClean="0"/>
              <a:t>Ortam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Araclar</a:t>
            </a:r>
            <a:r>
              <a:rPr lang="tr-TR" dirty="0" smtClean="0"/>
              <a:t>ı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3</a:t>
            </a:r>
            <a:r>
              <a:rPr lang="tr-TR" dirty="0" smtClean="0"/>
              <a:t>. </a:t>
            </a:r>
            <a:r>
              <a:rPr lang="tr-TR" dirty="0" smtClean="0"/>
              <a:t>Hafta</a:t>
            </a:r>
          </a:p>
          <a:p>
            <a:r>
              <a:rPr lang="tr-TR" dirty="0" smtClean="0"/>
              <a:t>UML Diyagramları</a:t>
            </a:r>
            <a:endParaRPr lang="tr-TR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7515" y="5257800"/>
            <a:ext cx="114102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tr-TR" dirty="0" smtClean="0"/>
              <a:t>Kaynaklar:</a:t>
            </a:r>
          </a:p>
          <a:p>
            <a:pPr algn="r"/>
            <a:r>
              <a:rPr lang="tr-TR" sz="1200" dirty="0" smtClean="0"/>
              <a:t>1-</a:t>
            </a:r>
            <a:r>
              <a:rPr lang="tr-TR" sz="1200" dirty="0" smtClean="0"/>
              <a:t>) http</a:t>
            </a:r>
            <a:r>
              <a:rPr lang="tr-TR" sz="1200" dirty="0"/>
              <a:t>://</a:t>
            </a:r>
            <a:r>
              <a:rPr lang="tr-TR" sz="1200" dirty="0" smtClean="0"/>
              <a:t>web.firat.edu.tr/iaydin/bmu112/week_6_uml.pdf</a:t>
            </a:r>
          </a:p>
          <a:p>
            <a:pPr algn="r"/>
            <a:r>
              <a:rPr lang="tr-TR" sz="1200" dirty="0"/>
              <a:t>2-) http://</a:t>
            </a:r>
            <a:r>
              <a:rPr lang="tr-TR" sz="1200" dirty="0" smtClean="0"/>
              <a:t>www.kasapbasi.org/Dersler/Nesneye%20dayal%C4%B1%20prog/UML.pdf</a:t>
            </a:r>
          </a:p>
          <a:p>
            <a:pPr algn="r"/>
            <a:r>
              <a:rPr lang="tr-TR" sz="1200" dirty="0"/>
              <a:t>3-) http://idiotechie.com/uml2-class-diagram-in-java</a:t>
            </a:r>
            <a:r>
              <a:rPr lang="tr-TR" sz="1200" dirty="0" smtClean="0"/>
              <a:t>/</a:t>
            </a:r>
          </a:p>
          <a:p>
            <a:pPr algn="r"/>
            <a:r>
              <a:rPr lang="tr-TR" sz="1200" dirty="0" smtClean="0"/>
              <a:t>4-</a:t>
            </a:r>
            <a:r>
              <a:rPr lang="tr-TR" sz="1200" dirty="0"/>
              <a:t>) </a:t>
            </a:r>
            <a:r>
              <a:rPr lang="tr-TR" sz="1200" dirty="0" smtClean="0"/>
              <a:t>https</a:t>
            </a:r>
            <a:r>
              <a:rPr lang="tr-TR" sz="1200" dirty="0"/>
              <a:t>://</a:t>
            </a:r>
            <a:r>
              <a:rPr lang="tr-TR" sz="1200" dirty="0" smtClean="0"/>
              <a:t>www.cs.umd.edu/class/spring2007/cmsc132/Lectures/20-UML-2p.pdf</a:t>
            </a:r>
          </a:p>
          <a:p>
            <a:pPr algn="r"/>
            <a:endParaRPr lang="tr-TR" sz="1200" dirty="0" smtClean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06" y="1640791"/>
            <a:ext cx="8170808" cy="491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5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611" y="1551326"/>
            <a:ext cx="7587417" cy="48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0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969" y="1820968"/>
            <a:ext cx="2847975" cy="2200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19" y="1627627"/>
            <a:ext cx="5997040" cy="25869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641" y="4906815"/>
            <a:ext cx="7900660" cy="15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2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i2.wp.com/idiotechie.com/wp-content/uploads/2012/12/class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996" y="1402978"/>
            <a:ext cx="2850164" cy="2655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1912565"/>
            <a:ext cx="6332023" cy="379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07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– Nesne Gösterimi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009" y="2037331"/>
            <a:ext cx="4666791" cy="3654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2" y="2387638"/>
            <a:ext cx="5611015" cy="26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İlişkiler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64" y="1816976"/>
            <a:ext cx="88106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78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İlişkiler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37" y="1517989"/>
            <a:ext cx="4738435" cy="1780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473" y="2787342"/>
            <a:ext cx="6643420" cy="38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46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İlişkiler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155" y="3002088"/>
            <a:ext cx="5505319" cy="3208814"/>
          </a:xfrm>
          <a:prstGeom prst="rect">
            <a:avLst/>
          </a:prstGeom>
        </p:spPr>
      </p:pic>
      <p:pic>
        <p:nvPicPr>
          <p:cNvPr id="2050" name="Picture 2" descr="http://i0.wp.com/idiotechie.com/wp-content/uploads/2012/12/bidirectional_associ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15" y="1392205"/>
            <a:ext cx="58007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8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İlişkiler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86" y="1141423"/>
            <a:ext cx="4478758" cy="5634027"/>
          </a:xfrm>
          <a:prstGeom prst="rect">
            <a:avLst/>
          </a:prstGeom>
        </p:spPr>
      </p:pic>
      <p:pic>
        <p:nvPicPr>
          <p:cNvPr id="3074" name="Picture 2" descr="http://i2.wp.com/idiotechie.com/wp-content/uploads/2012/12/multiplicity-in-associ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6349"/>
            <a:ext cx="6212542" cy="20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688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–Kalıtım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257" y="1464635"/>
            <a:ext cx="8474492" cy="50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24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7200" b="1" dirty="0" smtClean="0"/>
              <a:t>UML</a:t>
            </a:r>
            <a:endParaRPr lang="en-US" sz="7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UML nedir?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UML Kullanımının Faydaları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Sınıf (Class) Diyagramları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Kullanım (Use case) Diyagramları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Ardışık (Sequence) Diyagramları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/>
              <a:t>Durum </a:t>
            </a:r>
            <a:r>
              <a:rPr lang="tr-TR" sz="3600" dirty="0" smtClean="0"/>
              <a:t>(State) Diyagramları 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Aktivite/Etkinlik Diyagramları</a:t>
            </a:r>
            <a:endParaRPr lang="en-US" sz="3600" dirty="0"/>
          </a:p>
        </p:txBody>
      </p:sp>
      <p:pic>
        <p:nvPicPr>
          <p:cNvPr id="6" name="Picture 2" descr="https://upload.wikimedia.org/wikipedia/commons/2/2d/UML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29" y="2140743"/>
            <a:ext cx="3251498" cy="231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3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Kalıtım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44" y="1851033"/>
            <a:ext cx="8149097" cy="447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08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Kalıtım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54" y="1690688"/>
            <a:ext cx="6901092" cy="453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Kalıtım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459" y="1492479"/>
            <a:ext cx="7822784" cy="51590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06443" y="2758994"/>
            <a:ext cx="135373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Banka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Hesap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tr-TR" dirty="0" smtClean="0"/>
              <a:t>Çek</a:t>
            </a:r>
          </a:p>
          <a:p>
            <a:r>
              <a:rPr lang="tr-TR" dirty="0" smtClean="0"/>
              <a:t>Yatırım</a:t>
            </a:r>
          </a:p>
          <a:p>
            <a:r>
              <a:rPr lang="tr-TR" dirty="0" smtClean="0"/>
              <a:t>Borsa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53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Kalıtım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51194" y="2101337"/>
            <a:ext cx="198014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 smtClean="0"/>
              <a:t>Oda</a:t>
            </a:r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r>
              <a:rPr lang="tr-TR" sz="1200" dirty="0" smtClean="0"/>
              <a:t>Termostat ---</a:t>
            </a:r>
            <a:r>
              <a:rPr lang="tr-TR" sz="1200" dirty="0" smtClean="0">
                <a:sym typeface="Wingdings" panose="05000000000000000000" pitchFamily="2" charset="2"/>
              </a:rPr>
              <a:t> Isıtıcı</a:t>
            </a:r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/>
          </a:p>
          <a:p>
            <a:r>
              <a:rPr lang="tr-TR" sz="1200" dirty="0" smtClean="0"/>
              <a:t>Demirdöküm         Elek. Isıtıcı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29" y="1804200"/>
            <a:ext cx="9465762" cy="42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Kalıtım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19663" y="2459188"/>
            <a:ext cx="198014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200" dirty="0" smtClean="0"/>
              <a:t>Raf</a:t>
            </a:r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/>
          </a:p>
          <a:p>
            <a:r>
              <a:rPr lang="tr-TR" sz="1200" dirty="0" smtClean="0"/>
              <a:t>Kitap ---</a:t>
            </a:r>
            <a:r>
              <a:rPr lang="tr-TR" sz="1200" dirty="0" smtClean="0">
                <a:sym typeface="Wingdings" panose="05000000000000000000" pitchFamily="2" charset="2"/>
              </a:rPr>
              <a:t>&gt; Sayfa</a:t>
            </a:r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 smtClean="0"/>
          </a:p>
          <a:p>
            <a:endParaRPr lang="tr-TR" sz="1200" dirty="0"/>
          </a:p>
          <a:p>
            <a:endParaRPr lang="tr-TR" sz="1200" dirty="0" smtClean="0"/>
          </a:p>
          <a:p>
            <a:endParaRPr lang="tr-TR" sz="1200" dirty="0" smtClean="0"/>
          </a:p>
          <a:p>
            <a:r>
              <a:rPr lang="tr-TR" sz="1200" dirty="0" smtClean="0"/>
              <a:t>Müşteri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8" y="2207797"/>
            <a:ext cx="8231233" cy="354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95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Kalıtım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0" y="1816845"/>
            <a:ext cx="4616110" cy="4207340"/>
          </a:xfrm>
          <a:prstGeom prst="rect">
            <a:avLst/>
          </a:prstGeom>
        </p:spPr>
      </p:pic>
      <p:pic>
        <p:nvPicPr>
          <p:cNvPr id="4098" name="Picture 2" descr="http://i1.wp.com/idiotechie.com/wp-content/uploads/2012/12/generaliz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217" y="1550940"/>
            <a:ext cx="2677270" cy="455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222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İçerme (Aggregation)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455" y="1864399"/>
            <a:ext cx="7635700" cy="45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4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İçerme (Aggregation)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68" y="1709738"/>
            <a:ext cx="4430342" cy="1937384"/>
          </a:xfrm>
          <a:prstGeom prst="rect">
            <a:avLst/>
          </a:prstGeom>
        </p:spPr>
      </p:pic>
      <p:pic>
        <p:nvPicPr>
          <p:cNvPr id="6146" name="Picture 2" descr="http://i0.wp.com/idiotechie.com/wp-content/uploads/2012/12/aggreg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39" y="1709738"/>
            <a:ext cx="5261832" cy="185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2.wp.com/idiotechie.com/wp-content/uploads/2012/12/Composi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39" y="4564753"/>
            <a:ext cx="5240641" cy="148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568" y="4290253"/>
            <a:ext cx="4610411" cy="18141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8635" y="1340406"/>
            <a:ext cx="554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İçerme: Bütün yok olsa da içerilen yaşamaya devam eder.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3784021"/>
            <a:ext cx="446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Birleşim: Bütün yok olursa içerilen de yok olur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025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Arayüz (Interface)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5" y="1933618"/>
            <a:ext cx="8747366" cy="426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8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Paket Gösterimi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904" y="2087354"/>
            <a:ext cx="7167750" cy="45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01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Nedir?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982" y="1869211"/>
            <a:ext cx="8632640" cy="43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Soru 1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562" y="1872944"/>
            <a:ext cx="5005705" cy="3863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26914" y="6176721"/>
            <a:ext cx="476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(?) UML diyagramına ait Java Kodunu Yazınız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33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Soru 2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26914" y="6176721"/>
            <a:ext cx="4769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(?) UML diyagramına ait Java Kodunu Yazınız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724025"/>
            <a:ext cx="973455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86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 </a:t>
            </a:r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Soru 2 (Cevap)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62" y="1578894"/>
            <a:ext cx="7758257" cy="491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73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7200" b="1" dirty="0" smtClean="0"/>
              <a:t>Kullanım (Use-case) Diyagramları</a:t>
            </a:r>
            <a:endParaRPr lang="en-US" sz="7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Aktör ve Senaryo Gösterimi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Kullanım Senaryosu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65" y="3470253"/>
            <a:ext cx="1038225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2261"/>
            <a:ext cx="3386959" cy="9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01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Kullanım Senaryosu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34" y="1451053"/>
            <a:ext cx="5716970" cy="1570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880" y="2963917"/>
            <a:ext cx="5091385" cy="32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18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Kullanım Senaryosu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60" y="1766363"/>
            <a:ext cx="7397181" cy="45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84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7200" b="1" dirty="0" smtClean="0"/>
              <a:t>Ardışık Diyagramlar</a:t>
            </a:r>
            <a:endParaRPr lang="en-US" sz="7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Ardışık = Sequence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0776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Ardışık Diyagramlar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820" y="2568786"/>
            <a:ext cx="8390046" cy="340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61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Ardışık Diyagramlar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984550"/>
            <a:ext cx="75914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0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Nedir?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81" y="1919780"/>
            <a:ext cx="9305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23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Ardışık Diyagramlar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 descr="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2" y="2079417"/>
            <a:ext cx="464820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05599" y="293599"/>
            <a:ext cx="5168988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class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Customer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public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tr-TR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islemeBasla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DinnerNowSystem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srgbClr val="2A00FF"/>
                </a:solidFill>
                <a:latin typeface="Courier New" panose="02070309020205020404" pitchFamily="49" charset="0"/>
              </a:rPr>
              <a:t>dns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=new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srgbClr val="2A00FF"/>
                </a:solidFill>
                <a:latin typeface="Courier New" panose="02070309020205020404" pitchFamily="49" charset="0"/>
              </a:rPr>
              <a:t>DinnerNowSystem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();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Restaurant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Restaurant();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Bank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b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new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Bank();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while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(...)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srgbClr val="2A00FF"/>
                </a:solidFill>
                <a:latin typeface="Courier New" panose="02070309020205020404" pitchFamily="49" charset="0"/>
              </a:rPr>
              <a:t>dns.addOrderItem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();</a:t>
            </a:r>
            <a:endParaRPr lang="tr-TR" sz="900" dirty="0" smtClean="0">
              <a:solidFill>
                <a:srgbClr val="2A00FF"/>
              </a:solidFill>
              <a:latin typeface="Courier New" panose="02070309020205020404" pitchFamily="49" charset="0"/>
            </a:endParaRPr>
          </a:p>
          <a:p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dns.confirmOrder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  <a:endParaRPr lang="tr-TR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US" sz="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dns.paymentDetail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Food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f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srgbClr val="2A00FF"/>
                </a:solidFill>
                <a:latin typeface="Courier New" panose="02070309020205020404" pitchFamily="49" charset="0"/>
              </a:rPr>
              <a:t>r.receiveFood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900" dirty="0"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class </a:t>
            </a:r>
            <a:r>
              <a:rPr lang="en-US" sz="900" dirty="0" err="1">
                <a:solidFill>
                  <a:srgbClr val="2A00FF"/>
                </a:solidFill>
                <a:latin typeface="Courier New" panose="02070309020205020404" pitchFamily="49" charset="0"/>
              </a:rPr>
              <a:t>DinnerNowSystem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Bank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b;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Restaurant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r;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void </a:t>
            </a:r>
            <a:r>
              <a:rPr lang="en-US" sz="900" dirty="0" err="1">
                <a:solidFill>
                  <a:srgbClr val="2A00FF"/>
                </a:solidFill>
                <a:latin typeface="Courier New" panose="02070309020205020404" pitchFamily="49" charset="0"/>
              </a:rPr>
              <a:t>addOrderItem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();</a:t>
            </a:r>
            <a:endParaRPr lang="tr-TR" sz="900" dirty="0" smtClean="0">
              <a:solidFill>
                <a:srgbClr val="2A00FF"/>
              </a:solidFill>
              <a:latin typeface="Courier New" panose="02070309020205020404" pitchFamily="49" charset="0"/>
            </a:endParaRPr>
          </a:p>
          <a:p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boolean </a:t>
            </a:r>
            <a:r>
              <a:rPr lang="en-US" sz="900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confirmOrder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return </a:t>
            </a:r>
            <a:r>
              <a:rPr lang="en-US" sz="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r.sendOrder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boolean </a:t>
            </a:r>
            <a:r>
              <a:rPr lang="en-US" sz="900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paymentDetail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if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2A00FF"/>
                </a:solidFill>
                <a:latin typeface="Courier New" panose="02070309020205020404" pitchFamily="49" charset="0"/>
              </a:rPr>
              <a:t>b.processPayment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())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sz="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r.confirmOrder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else </a:t>
            </a:r>
            <a:r>
              <a:rPr lang="tr-TR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return false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;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tr-TR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tr-TR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class </a:t>
            </a:r>
            <a:r>
              <a:rPr lang="tr-TR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Restaurant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boolean </a:t>
            </a:r>
            <a:r>
              <a:rPr lang="tr-TR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send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Order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  <a:endParaRPr lang="en-US" sz="900" dirty="0" smtClean="0">
              <a:solidFill>
                <a:schemeClr val="accent6"/>
              </a:solidFill>
              <a:latin typeface="Courier New" panose="02070309020205020404" pitchFamily="49" charset="0"/>
            </a:endParaRPr>
          </a:p>
          <a:p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return true;</a:t>
            </a:r>
            <a:endParaRPr lang="en-US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 }</a:t>
            </a:r>
            <a:endParaRPr lang="tr-TR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boolean </a:t>
            </a:r>
            <a:r>
              <a:rPr lang="en-US" sz="900" dirty="0" err="1" smtClean="0">
                <a:solidFill>
                  <a:srgbClr val="2A00FF"/>
                </a:solidFill>
                <a:latin typeface="Courier New" panose="02070309020205020404" pitchFamily="49" charset="0"/>
              </a:rPr>
              <a:t>confirmOrder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tr-TR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r.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deliverFood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tr-TR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void </a:t>
            </a:r>
            <a:r>
              <a:rPr lang="tr-TR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deliverFood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tr-TR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tr-TR" sz="900" dirty="0" smtClean="0">
                <a:solidFill>
                  <a:schemeClr val="accent6"/>
                </a:solidFill>
                <a:latin typeface="Courier New" panose="02070309020205020404" pitchFamily="49" charset="0"/>
              </a:rPr>
              <a:t>// send to customer</a:t>
            </a:r>
            <a:endParaRPr lang="en-US" sz="900" dirty="0">
              <a:solidFill>
                <a:schemeClr val="accent6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}</a:t>
            </a:r>
          </a:p>
          <a:p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tr-TR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tr-TR" sz="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class </a:t>
            </a:r>
            <a:r>
              <a:rPr lang="tr-TR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Bank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void </a:t>
            </a:r>
            <a:r>
              <a:rPr lang="tr-TR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processPayment</a:t>
            </a:r>
            <a:r>
              <a:rPr lang="en-US" sz="900" dirty="0" smtClean="0">
                <a:solidFill>
                  <a:srgbClr val="2A00FF"/>
                </a:solidFill>
                <a:latin typeface="Courier New" panose="02070309020205020404" pitchFamily="49" charset="0"/>
              </a:rPr>
              <a:t>()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2A00FF"/>
                </a:solidFill>
                <a:latin typeface="Courier New" panose="020703090202050204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</a:t>
            </a:r>
            <a:r>
              <a:rPr lang="tr-TR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return </a:t>
            </a:r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true;</a:t>
            </a:r>
            <a:endParaRPr lang="en-US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}</a:t>
            </a:r>
            <a:endParaRPr lang="tr-TR" sz="9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tr-TR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04837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7200" b="1" dirty="0" smtClean="0"/>
              <a:t>Durum Diyagramları</a:t>
            </a:r>
            <a:endParaRPr lang="en-US" sz="7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Durum = State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835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Durum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94" y="1690688"/>
            <a:ext cx="6355771" cy="24935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74" y="2147730"/>
            <a:ext cx="4515245" cy="419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31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7200" b="1" dirty="0" smtClean="0"/>
              <a:t>Aktivite Diyagramları</a:t>
            </a:r>
            <a:endParaRPr lang="en-US" sz="7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Etkinlik Diyagramları da denir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8923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Aktivite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561" y="713455"/>
            <a:ext cx="42672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0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UML Kullanımının Faydaları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736079"/>
            <a:ext cx="90868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68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7200" b="1" dirty="0" smtClean="0"/>
              <a:t>Sınıf Diyagramları</a:t>
            </a:r>
            <a:endParaRPr lang="en-US" sz="7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Sınıf ve Nesne Gösterimi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İlişkiler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Kalıtım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İçerme</a:t>
            </a:r>
            <a:endParaRPr lang="tr-TR" sz="3600" dirty="0" smtClean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r-TR" sz="3600" dirty="0" smtClean="0"/>
              <a:t>Ara yüz</a:t>
            </a:r>
            <a:endParaRPr lang="en-US" sz="3600" dirty="0"/>
          </a:p>
        </p:txBody>
      </p:sp>
      <p:pic>
        <p:nvPicPr>
          <p:cNvPr id="4" name="Picture 2" descr="İlgili res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497" y="71963"/>
            <a:ext cx="4439387" cy="306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32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74" y="2292733"/>
            <a:ext cx="92011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30" y="2020646"/>
            <a:ext cx="92964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Sınıf Diyagramları</a:t>
            </a:r>
            <a:endParaRPr lang="en-US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35" y="2597861"/>
            <a:ext cx="9763125" cy="3743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20337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 smtClean="0"/>
              <a:t>Sadece sınıf adı zorunlu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6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457</Words>
  <Application>Microsoft Office PowerPoint</Application>
  <PresentationFormat>Widescreen</PresentationFormat>
  <Paragraphs>164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Wingdings</vt:lpstr>
      <vt:lpstr>Office Theme</vt:lpstr>
      <vt:lpstr>Yazılım Geliştirme Ortam ve Aracları</vt:lpstr>
      <vt:lpstr>UML</vt:lpstr>
      <vt:lpstr>UML Nedir?</vt:lpstr>
      <vt:lpstr>UML Nedir?</vt:lpstr>
      <vt:lpstr>UML Kullanımının Faydaları</vt:lpstr>
      <vt:lpstr>Sınıf Diyagramları</vt:lpstr>
      <vt:lpstr>Sınıf Diyagramları</vt:lpstr>
      <vt:lpstr>Sınıf Diyagramları</vt:lpstr>
      <vt:lpstr>Sınıf Diyagramları</vt:lpstr>
      <vt:lpstr>Sınıf Diyagramları</vt:lpstr>
      <vt:lpstr>Sınıf Diyagramları</vt:lpstr>
      <vt:lpstr>Sınıf Diyagramları</vt:lpstr>
      <vt:lpstr>Sınıf Diyagramları</vt:lpstr>
      <vt:lpstr>Sınıf Diyagramları – Nesne Gösterimi</vt:lpstr>
      <vt:lpstr>Sınıf Diyagramları – İlişkiler</vt:lpstr>
      <vt:lpstr>Sınıf Diyagramları – İlişkiler</vt:lpstr>
      <vt:lpstr>Sınıf Diyagramları – İlişkiler</vt:lpstr>
      <vt:lpstr>Sınıf Diyagramları – İlişkiler</vt:lpstr>
      <vt:lpstr>Sınıf Diyagramları –Kalıtım</vt:lpstr>
      <vt:lpstr>Sınıf Diyagramları – Kalıtım</vt:lpstr>
      <vt:lpstr>Sınıf Diyagramları – Kalıtım</vt:lpstr>
      <vt:lpstr>Sınıf Diyagramları – Kalıtım</vt:lpstr>
      <vt:lpstr>Sınıf Diyagramları – Kalıtım</vt:lpstr>
      <vt:lpstr>Sınıf Diyagramları – Kalıtım</vt:lpstr>
      <vt:lpstr>Sınıf Diyagramları – Kalıtım</vt:lpstr>
      <vt:lpstr>Sınıf Diyagramları – İçerme (Aggregation)</vt:lpstr>
      <vt:lpstr>Sınıf Diyagramları – İçerme (Aggregation)</vt:lpstr>
      <vt:lpstr>Sınıf Diyagramları – Arayüz (Interface)</vt:lpstr>
      <vt:lpstr>Sınıf Diyagramları – Paket Gösterimi</vt:lpstr>
      <vt:lpstr>Sınıf Diyagramları – Soru 1</vt:lpstr>
      <vt:lpstr>Sınıf Diyagramları – Soru 2</vt:lpstr>
      <vt:lpstr>Sınıf Diyagramları – Soru 2 (Cevap)</vt:lpstr>
      <vt:lpstr>Kullanım (Use-case) Diyagramları</vt:lpstr>
      <vt:lpstr>Kullanım Senaryosu Diyagramları</vt:lpstr>
      <vt:lpstr>Kullanım Senaryosu Diyagramları</vt:lpstr>
      <vt:lpstr>Kullanım Senaryosu Diyagramları</vt:lpstr>
      <vt:lpstr>Ardışık Diyagramlar</vt:lpstr>
      <vt:lpstr>Ardışık Diyagramlar</vt:lpstr>
      <vt:lpstr>Ardışık Diyagramlar</vt:lpstr>
      <vt:lpstr>Ardışık Diyagramlar</vt:lpstr>
      <vt:lpstr>Durum Diyagramları</vt:lpstr>
      <vt:lpstr>Durum Diyagramları</vt:lpstr>
      <vt:lpstr>Aktivite Diyagramları</vt:lpstr>
      <vt:lpstr>Aktivite Diyagramları</vt:lpstr>
    </vt:vector>
  </TitlesOfParts>
  <Company>MasterCard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Yazılım Geliştirme Ortam ve Aracları</dc:title>
  <dc:creator>Sari, Ozkan</dc:creator>
  <cp:lastModifiedBy>Sari, Ozkan</cp:lastModifiedBy>
  <cp:revision>31</cp:revision>
  <dcterms:created xsi:type="dcterms:W3CDTF">2017-10-11T17:15:06Z</dcterms:created>
  <dcterms:modified xsi:type="dcterms:W3CDTF">2017-10-27T18:19:30Z</dcterms:modified>
</cp:coreProperties>
</file>